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9" r:id="rId3"/>
    <p:sldId id="258" r:id="rId4"/>
    <p:sldId id="261" r:id="rId5"/>
    <p:sldId id="262" r:id="rId6"/>
    <p:sldId id="264" r:id="rId7"/>
    <p:sldId id="265" r:id="rId8"/>
    <p:sldId id="268" r:id="rId9"/>
    <p:sldId id="271" r:id="rId10"/>
    <p:sldId id="272" r:id="rId11"/>
    <p:sldId id="273" r:id="rId12"/>
    <p:sldId id="270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52"/>
    <p:restoredTop sz="94674"/>
  </p:normalViewPr>
  <p:slideViewPr>
    <p:cSldViewPr snapToGrid="0" snapToObjects="1">
      <p:cViewPr varScale="1">
        <p:scale>
          <a:sx n="212" d="100"/>
          <a:sy n="212" d="100"/>
        </p:scale>
        <p:origin x="2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2018. 9. 3.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2018. 9. 3.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2018. 9. 3.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2018. 9. 3.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2018. 9. 3.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tiff"/><Relationship Id="rId7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wanirepo/Stats_2018Fall/blob/master/README.md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wanirepo/Stats_2018Fall/blob/master/README.md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tiff"/><Relationship Id="rId7" Type="http://schemas.openxmlformats.org/officeDocument/2006/relationships/image" Target="../media/image7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iazza.com/sungkyunkwan_university/fall2018/gbe3037/home" TargetMode="External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cwang.files.wordpress.com/2015/08/stats-data-and-models-3rd-edition-richard-d-de-veaux.pdf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tif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jpg"/><Relationship Id="rId11" Type="http://schemas.openxmlformats.org/officeDocument/2006/relationships/image" Target="../media/image24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23.png"/><Relationship Id="rId4" Type="http://schemas.openxmlformats.org/officeDocument/2006/relationships/video" Target="../media/media2.mp4"/><Relationship Id="rId9" Type="http://schemas.openxmlformats.org/officeDocument/2006/relationships/hyperlink" Target="http://cocoanlab.github.io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26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cwang.files.wordpress.com/2015/08/stats-data-and-models-3rd-edition-richard-d-de-veaux.pdf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5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cwang.files.wordpress.com/2015/08/stats-data-and-models-3rd-edition-richard-d-de-veaux.pdf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2.tiff"/><Relationship Id="rId7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tiff"/><Relationship Id="rId7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tiff"/><Relationship Id="rId7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wanirepo/Stats_2017Fall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38474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Statistics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 |  Fall 2018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436476" y="2120740"/>
            <a:ext cx="731905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Course overview, Statistics?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7872" y="24077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https://github.com/wanirepo/Stats_201</a:t>
            </a: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8</a:t>
            </a:r>
            <a:r>
              <a:rPr lang="ko-KR" altLang="en-US" sz="12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Fall/blob/master/README.md</a:t>
            </a:r>
            <a:endParaRPr lang="en-US" altLang="ko-KR" sz="1200" dirty="0">
              <a:latin typeface="Seravek Light" charset="0"/>
              <a:ea typeface="Seravek Light" charset="0"/>
              <a:cs typeface="Seravek Light" charset="0"/>
            </a:endParaRPr>
          </a:p>
          <a:p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4D66C9-5633-7F4A-BD80-275957F9521E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FCBD43C-8605-D24F-A734-437A7A9309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057" y="623422"/>
            <a:ext cx="5404801" cy="56447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E0E3468-C120-E34B-B022-F16052F32C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3836" y="862935"/>
            <a:ext cx="5592160" cy="522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9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6408915" y="1362270"/>
            <a:ext cx="5609746" cy="931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Please note that: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this schedule is tentative, and can be adjusted as our class develops.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4DE654A-F940-8643-9953-270208571C31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90273B-1FEA-A24E-9444-60A0F965758A}"/>
              </a:ext>
            </a:extLst>
          </p:cNvPr>
          <p:cNvSpPr/>
          <p:nvPr/>
        </p:nvSpPr>
        <p:spPr>
          <a:xfrm>
            <a:off x="127872" y="24077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https://github.com/wanirepo/Stats_201</a:t>
            </a: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8</a:t>
            </a:r>
            <a:r>
              <a:rPr lang="ko-KR" altLang="en-US" sz="12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Fall/blob/master/README.md</a:t>
            </a:r>
            <a:endParaRPr lang="en-US" altLang="ko-KR" sz="1200" dirty="0">
              <a:latin typeface="Seravek Light" charset="0"/>
              <a:ea typeface="Seravek Light" charset="0"/>
              <a:cs typeface="Seravek Light" charset="0"/>
            </a:endParaRPr>
          </a:p>
          <a:p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D261B9-138C-C449-865C-D447A606A91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8664"/>
          <a:stretch/>
        </p:blipFill>
        <p:spPr>
          <a:xfrm>
            <a:off x="385011" y="581359"/>
            <a:ext cx="5319310" cy="581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7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7" y="989045"/>
            <a:ext cx="10509150" cy="1374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 great platform for class-related discussions and questions.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You can sign up for the class here: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https://piazza.com/sungkyunkwan_university/fall2018/gbe3037/home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612" y="453146"/>
            <a:ext cx="1682810" cy="443861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8262299" y="1997913"/>
            <a:ext cx="2549789" cy="4667498"/>
            <a:chOff x="8160738" y="2036517"/>
            <a:chExt cx="2549789" cy="4667498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45" y="2336352"/>
              <a:ext cx="2455582" cy="4367663"/>
            </a:xfrm>
            <a:prstGeom prst="rect">
              <a:avLst/>
            </a:prstGeom>
          </p:spPr>
        </p:pic>
        <p:sp>
          <p:nvSpPr>
            <p:cNvPr id="16" name="텍스트 상자 15"/>
            <p:cNvSpPr txBox="1"/>
            <p:nvPr/>
          </p:nvSpPr>
          <p:spPr>
            <a:xfrm>
              <a:off x="8160738" y="2036517"/>
              <a:ext cx="11353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>
                  <a:latin typeface="Seravek" charset="0"/>
                  <a:ea typeface="Seravek" charset="0"/>
                  <a:cs typeface="Seravek" charset="0"/>
                </a:rPr>
                <a:t>Mobile version</a:t>
              </a:r>
              <a:endParaRPr kumimoji="1" lang="ko-KR" altLang="en-US" sz="1200" dirty="0">
                <a:latin typeface="Seravek" charset="0"/>
                <a:ea typeface="Seravek" charset="0"/>
                <a:cs typeface="Seravek" charset="0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772" y="5713829"/>
            <a:ext cx="3401042" cy="47236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1C4F88-7DB3-BD42-A375-0DDE6BB07821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0E9C138-3121-F143-B797-1395D5C2B3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151" y="2227169"/>
            <a:ext cx="6827661" cy="296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3031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To-do before the next class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9041514" cy="1286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Sign up for GitHub and Piazza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Download the textbook PDF! and read the first two chapters.</a:t>
            </a:r>
          </a:p>
          <a:p>
            <a:pPr lvl="2">
              <a:lnSpc>
                <a:spcPct val="160000"/>
              </a:lnSpc>
            </a:pPr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https://acwang.files.wordpress.com/2015/08/stats-data-and-models-3rd-edition-richard-d-de-veaux.pdf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472791-5549-2142-A49D-9AD53531C909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19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5969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Statistics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9514849" cy="4179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“Statistics is about asking questions and using data to understand the answers.”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(Tor D. Wager)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Professor, Psychology and Neuroscience, University of Colorado Boulder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My PhD and postdoc advisor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7071" y="1715408"/>
            <a:ext cx="4089073" cy="225580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06E96F-FB56-6349-BEA5-C9C82DBD0C64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31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5969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Statistics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10312375" cy="4967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“Statistics is about asking questions and using data to understand the answers.”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(Tor D. Wager)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“Statistics is the science of collecting, analyzing and interpreting data, or factual information.”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(Martin A. Lindquist)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Professor, Biostatistics, Johns Hopkins University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Tor’s good friend and colleague, something like a co-advisor for me.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1484" y="2136710"/>
            <a:ext cx="2324881" cy="232488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92A950B-28DB-9F46-BEF7-BE860FFCA82D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14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5969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Statistics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10181747" cy="2702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“Statistics is about asking questions and using data to understand the answers.”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(Tor D. Wager)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“Statistics is the science of collecting, analyzing and interpreting data, or factual information.”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(Martin A. Lindquist)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“Statistics is a way of reasoning, along with a collection of tools and methods, designed to help us understand the world.”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(Textbook)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Statistics is becoming more and more important. Why??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041AB0-0B70-7648-BB8C-CD5D8FE1215F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7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9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0954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Big data era!</a:t>
            </a:r>
          </a:p>
        </p:txBody>
      </p:sp>
      <p:sp>
        <p:nvSpPr>
          <p:cNvPr id="13" name="TextBox 2"/>
          <p:cNvSpPr txBox="1"/>
          <p:nvPr/>
        </p:nvSpPr>
        <p:spPr>
          <a:xfrm>
            <a:off x="1070217" y="1542349"/>
            <a:ext cx="3787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ravek Light" charset="0"/>
                <a:ea typeface="Seravek Light" charset="0"/>
                <a:cs typeface="Seravek Light" charset="0"/>
              </a:rPr>
              <a:t>Light-sheet microscopy: a larval </a:t>
            </a:r>
            <a:r>
              <a:rPr lang="en-US" sz="1600" dirty="0" err="1">
                <a:latin typeface="Seravek Light" charset="0"/>
                <a:ea typeface="Seravek Light" charset="0"/>
                <a:cs typeface="Seravek Light" charset="0"/>
              </a:rPr>
              <a:t>zebrafish</a:t>
            </a:r>
            <a:r>
              <a:rPr lang="en-US" sz="1600" dirty="0">
                <a:latin typeface="Seravek Light" charset="0"/>
                <a:ea typeface="Seravek Light" charset="0"/>
                <a:cs typeface="Seravek Light" charset="0"/>
              </a:rPr>
              <a:t> </a:t>
            </a:r>
          </a:p>
        </p:txBody>
      </p:sp>
      <p:pic>
        <p:nvPicPr>
          <p:cNvPr id="14" name="lightsheetmicroscop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05602" y="1964903"/>
            <a:ext cx="4317062" cy="2698163"/>
          </a:xfrm>
          <a:prstGeom prst="rect">
            <a:avLst/>
          </a:prstGeom>
        </p:spPr>
      </p:pic>
      <p:sp>
        <p:nvSpPr>
          <p:cNvPr id="16" name="TextBox 8"/>
          <p:cNvSpPr txBox="1"/>
          <p:nvPr/>
        </p:nvSpPr>
        <p:spPr>
          <a:xfrm>
            <a:off x="1559710" y="4831066"/>
            <a:ext cx="28088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ravek Light" charset="0"/>
                <a:ea typeface="Seravek Light" charset="0"/>
                <a:cs typeface="Seravek Light" charset="0"/>
              </a:rPr>
              <a:t>One-hour scan yields </a:t>
            </a:r>
            <a:r>
              <a:rPr lang="en-US" sz="1600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1TB </a:t>
            </a:r>
            <a:r>
              <a:rPr lang="en-US" sz="1600" dirty="0">
                <a:latin typeface="Seravek Light" charset="0"/>
                <a:ea typeface="Seravek Light" charset="0"/>
                <a:cs typeface="Seravek Light" charset="0"/>
              </a:rPr>
              <a:t>data.</a:t>
            </a:r>
          </a:p>
        </p:txBody>
      </p:sp>
      <p:sp>
        <p:nvSpPr>
          <p:cNvPr id="17" name="TextBox 8"/>
          <p:cNvSpPr txBox="1"/>
          <p:nvPr/>
        </p:nvSpPr>
        <p:spPr>
          <a:xfrm>
            <a:off x="6362578" y="5777292"/>
            <a:ext cx="5686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Seravek Light" charset="0"/>
                <a:ea typeface="Seravek Light" charset="0"/>
                <a:cs typeface="Seravek Light" charset="0"/>
              </a:rPr>
              <a:t>Videos from    </a:t>
            </a:r>
            <a:r>
              <a:rPr lang="en-US" sz="1400" dirty="0">
                <a:latin typeface="Seravek Light" charset="0"/>
                <a:ea typeface="Seravek Light" charset="0"/>
                <a:cs typeface="Seravek Light" charset="0"/>
              </a:rPr>
              <a:t>Freeman et al., 2014, </a:t>
            </a:r>
            <a:r>
              <a:rPr lang="en-US" sz="1400" i="1" dirty="0">
                <a:latin typeface="Seravek Light" charset="0"/>
                <a:ea typeface="Seravek Light" charset="0"/>
                <a:cs typeface="Seravek Light" charset="0"/>
              </a:rPr>
              <a:t>Nat Methods; </a:t>
            </a:r>
            <a:r>
              <a:rPr lang="en-US" sz="1400" dirty="0" err="1">
                <a:latin typeface="Seravek Light" charset="0"/>
                <a:ea typeface="Seravek Light" charset="0"/>
                <a:cs typeface="Seravek Light" charset="0"/>
              </a:rPr>
              <a:t>Huth</a:t>
            </a:r>
            <a:r>
              <a:rPr lang="en-US" sz="1400" dirty="0">
                <a:latin typeface="Seravek Light" charset="0"/>
                <a:ea typeface="Seravek Light" charset="0"/>
                <a:cs typeface="Seravek Light" charset="0"/>
              </a:rPr>
              <a:t> et al., 2016, </a:t>
            </a:r>
            <a:r>
              <a:rPr lang="en-US" sz="1400" i="1" dirty="0">
                <a:latin typeface="Seravek Light" charset="0"/>
                <a:ea typeface="Seravek Light" charset="0"/>
                <a:cs typeface="Seravek Light" charset="0"/>
              </a:rPr>
              <a:t>Nature</a:t>
            </a:r>
          </a:p>
        </p:txBody>
      </p:sp>
      <p:pic>
        <p:nvPicPr>
          <p:cNvPr id="18" name="huth_fmri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800570" y="1964902"/>
            <a:ext cx="4317061" cy="2698163"/>
          </a:xfrm>
          <a:prstGeom prst="rect">
            <a:avLst/>
          </a:prstGeom>
        </p:spPr>
      </p:pic>
      <p:sp>
        <p:nvSpPr>
          <p:cNvPr id="19" name="TextBox 6"/>
          <p:cNvSpPr txBox="1"/>
          <p:nvPr/>
        </p:nvSpPr>
        <p:spPr>
          <a:xfrm>
            <a:off x="7133921" y="1550977"/>
            <a:ext cx="36503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ravek Light" charset="0"/>
                <a:ea typeface="Seravek Light" charset="0"/>
                <a:cs typeface="Seravek Light" charset="0"/>
              </a:rPr>
              <a:t>Functional </a:t>
            </a:r>
            <a:r>
              <a:rPr lang="en-US" sz="1600">
                <a:latin typeface="Seravek Light" charset="0"/>
                <a:ea typeface="Seravek Light" charset="0"/>
                <a:cs typeface="Seravek Light" charset="0"/>
              </a:rPr>
              <a:t>Magnetic Resonance Imaging</a:t>
            </a:r>
            <a:endParaRPr 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0" name="TextBox 8"/>
          <p:cNvSpPr txBox="1"/>
          <p:nvPr/>
        </p:nvSpPr>
        <p:spPr>
          <a:xfrm>
            <a:off x="6465219" y="4831066"/>
            <a:ext cx="4987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Seravek Light" charset="0"/>
                <a:ea typeface="Seravek Light" charset="0"/>
                <a:cs typeface="Seravek Light" charset="0"/>
              </a:rPr>
              <a:t>fMRI: whole-brain scan in 460ms with 2 mm</a:t>
            </a:r>
            <a:r>
              <a:rPr lang="en-US" sz="1600" baseline="30000" dirty="0">
                <a:latin typeface="Seravek Light" charset="0"/>
                <a:ea typeface="Seravek Light" charset="0"/>
                <a:cs typeface="Seravek Light" charset="0"/>
              </a:rPr>
              <a:t>3</a:t>
            </a:r>
            <a:r>
              <a:rPr lang="en-US" sz="1600" dirty="0">
                <a:latin typeface="Seravek Light" charset="0"/>
                <a:ea typeface="Seravek Light" charset="0"/>
                <a:cs typeface="Seravek Light" charset="0"/>
              </a:rPr>
              <a:t> resolution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E782063-13E5-6745-B7A7-B5B203D61109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33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886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5431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Big data era! What’s the challenge?</a:t>
            </a:r>
          </a:p>
        </p:txBody>
      </p:sp>
      <p:grpSp>
        <p:nvGrpSpPr>
          <p:cNvPr id="23" name="그룹 36"/>
          <p:cNvGrpSpPr/>
          <p:nvPr/>
        </p:nvGrpSpPr>
        <p:grpSpPr>
          <a:xfrm>
            <a:off x="519379" y="1093998"/>
            <a:ext cx="5389218" cy="1224226"/>
            <a:chOff x="267032" y="691100"/>
            <a:chExt cx="5389218" cy="1224226"/>
          </a:xfrm>
        </p:grpSpPr>
        <p:pic>
          <p:nvPicPr>
            <p:cNvPr id="24" name="그림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7032" y="691100"/>
              <a:ext cx="1224226" cy="1224226"/>
            </a:xfrm>
            <a:prstGeom prst="rect">
              <a:avLst/>
            </a:prstGeom>
          </p:spPr>
        </p:pic>
        <p:sp>
          <p:nvSpPr>
            <p:cNvPr id="25" name="TextBox 8"/>
            <p:cNvSpPr txBox="1"/>
            <p:nvPr/>
          </p:nvSpPr>
          <p:spPr>
            <a:xfrm>
              <a:off x="1528582" y="722746"/>
              <a:ext cx="4127668" cy="10618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ravek Light" charset="0"/>
                  <a:ea typeface="Seravek Light" charset="0"/>
                  <a:cs typeface="Seravek Light" charset="0"/>
                </a:rPr>
                <a:t>Jeremy Freeman</a:t>
              </a:r>
            </a:p>
            <a:p>
              <a:endParaRPr lang="en-US" sz="1100" dirty="0">
                <a:latin typeface="Seravek Light" charset="0"/>
                <a:ea typeface="Seravek Light" charset="0"/>
                <a:cs typeface="Seravek Light" charset="0"/>
              </a:endParaRPr>
            </a:p>
            <a:p>
              <a:r>
                <a:rPr lang="en-US" sz="1600" dirty="0">
                  <a:latin typeface="Seravek Light" charset="0"/>
                  <a:ea typeface="Seravek Light" charset="0"/>
                  <a:cs typeface="Seravek Light" charset="0"/>
                </a:rPr>
                <a:t>  Previously, </a:t>
              </a:r>
              <a:r>
                <a:rPr lang="en-US" sz="1600" dirty="0" err="1">
                  <a:latin typeface="Seravek Light" charset="0"/>
                  <a:ea typeface="Seravek Light" charset="0"/>
                  <a:cs typeface="Seravek Light" charset="0"/>
                </a:rPr>
                <a:t>Janelia</a:t>
              </a:r>
              <a:r>
                <a:rPr lang="en-US" sz="1600" dirty="0">
                  <a:latin typeface="Seravek Light" charset="0"/>
                  <a:ea typeface="Seravek Light" charset="0"/>
                  <a:cs typeface="Seravek Light" charset="0"/>
                </a:rPr>
                <a:t> Farm Research Campus</a:t>
              </a:r>
            </a:p>
            <a:p>
              <a:r>
                <a:rPr lang="en-US" sz="1600" dirty="0">
                  <a:latin typeface="Seravek Light" charset="0"/>
                  <a:ea typeface="Seravek Light" charset="0"/>
                  <a:cs typeface="Seravek Light" charset="0"/>
                </a:rPr>
                <a:t>  Currently, Chan-Zuckerberg Science Initiative</a:t>
              </a:r>
            </a:p>
          </p:txBody>
        </p:sp>
      </p:grpSp>
      <p:pic>
        <p:nvPicPr>
          <p:cNvPr id="26" name="그림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63824">
            <a:off x="9183847" y="675644"/>
            <a:ext cx="2224196" cy="3345966"/>
          </a:xfrm>
          <a:prstGeom prst="rect">
            <a:avLst/>
          </a:prstGeom>
        </p:spPr>
      </p:pic>
      <p:grpSp>
        <p:nvGrpSpPr>
          <p:cNvPr id="27" name="그룹 25"/>
          <p:cNvGrpSpPr/>
          <p:nvPr/>
        </p:nvGrpSpPr>
        <p:grpSpPr>
          <a:xfrm>
            <a:off x="1463049" y="2818894"/>
            <a:ext cx="6716787" cy="938676"/>
            <a:chOff x="1735828" y="2793805"/>
            <a:chExt cx="6716787" cy="938676"/>
          </a:xfrm>
          <a:solidFill>
            <a:schemeClr val="bg1">
              <a:lumMod val="85000"/>
            </a:schemeClr>
          </a:solidFill>
        </p:grpSpPr>
        <p:sp>
          <p:nvSpPr>
            <p:cNvPr id="28" name="모서리가 둥근 직사각형 22"/>
            <p:cNvSpPr/>
            <p:nvPr/>
          </p:nvSpPr>
          <p:spPr>
            <a:xfrm>
              <a:off x="1987079" y="2793805"/>
              <a:ext cx="6465536" cy="9386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2106621" y="2845049"/>
              <a:ext cx="6226452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Seravek Light" charset="0"/>
                  <a:ea typeface="Seravek Light" charset="0"/>
                  <a:cs typeface="Seravek Light" charset="0"/>
                </a:rPr>
                <a:t>New technologies are now, finally, allowing us to probe </a:t>
              </a:r>
            </a:p>
            <a:p>
              <a:r>
                <a:rPr lang="en-US" sz="1600" dirty="0">
                  <a:latin typeface="Seravek Light" charset="0"/>
                  <a:ea typeface="Seravek Light" charset="0"/>
                  <a:cs typeface="Seravek Light" charset="0"/>
                </a:rPr>
                <a:t>the activity of thousands of neurons simultaneously </a:t>
              </a:r>
            </a:p>
            <a:p>
              <a:r>
                <a:rPr lang="en-US" sz="1600" dirty="0">
                  <a:latin typeface="Seravek Light" charset="0"/>
                  <a:ea typeface="Seravek Light" charset="0"/>
                  <a:cs typeface="Seravek Light" charset="0"/>
                </a:rPr>
                <a:t>while animals perform rich, ethologically relevant behaviors</a:t>
              </a:r>
              <a:r>
                <a:rPr lang="mr-IN" sz="1600" dirty="0">
                  <a:latin typeface="Seravek Light" charset="0"/>
                  <a:ea typeface="Seravek Light" charset="0"/>
                  <a:cs typeface="Seravek Light" charset="0"/>
                </a:rPr>
                <a:t>…</a:t>
              </a:r>
              <a:endParaRPr lang="en-US" sz="16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30" name="삼각형 24"/>
            <p:cNvSpPr/>
            <p:nvPr/>
          </p:nvSpPr>
          <p:spPr>
            <a:xfrm rot="10475850">
              <a:off x="1735828" y="2944084"/>
              <a:ext cx="395981" cy="223535"/>
            </a:xfrm>
            <a:prstGeom prst="triangle">
              <a:avLst>
                <a:gd name="adj" fmla="val 2142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grpSp>
        <p:nvGrpSpPr>
          <p:cNvPr id="31" name="그룹 26"/>
          <p:cNvGrpSpPr/>
          <p:nvPr/>
        </p:nvGrpSpPr>
        <p:grpSpPr>
          <a:xfrm>
            <a:off x="1877001" y="4199579"/>
            <a:ext cx="6716787" cy="938676"/>
            <a:chOff x="1735828" y="2793805"/>
            <a:chExt cx="6716787" cy="938676"/>
          </a:xfrm>
          <a:solidFill>
            <a:schemeClr val="bg1">
              <a:lumMod val="85000"/>
            </a:schemeClr>
          </a:solidFill>
        </p:grpSpPr>
        <p:sp>
          <p:nvSpPr>
            <p:cNvPr id="32" name="모서리가 둥근 직사각형 27"/>
            <p:cNvSpPr/>
            <p:nvPr/>
          </p:nvSpPr>
          <p:spPr>
            <a:xfrm>
              <a:off x="1987079" y="2793805"/>
              <a:ext cx="6465536" cy="9386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2106621" y="2861378"/>
              <a:ext cx="6226452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Seravek Light" charset="0"/>
                  <a:ea typeface="Seravek Light" charset="0"/>
                  <a:cs typeface="Seravek Light" charset="0"/>
                </a:rPr>
                <a:t>The first challenge to converting this newfound torrent of </a:t>
              </a:r>
            </a:p>
            <a:p>
              <a:r>
                <a:rPr lang="en-US" sz="1600" dirty="0">
                  <a:latin typeface="Seravek Light" charset="0"/>
                  <a:ea typeface="Seravek Light" charset="0"/>
                  <a:cs typeface="Seravek Light" charset="0"/>
                </a:rPr>
                <a:t>neural measurement into fundamental scientific </a:t>
              </a:r>
              <a:r>
                <a:rPr lang="en-US" sz="1600" dirty="0">
                  <a:solidFill>
                    <a:schemeClr val="accent2"/>
                  </a:solidFill>
                  <a:latin typeface="Seravek Light" charset="0"/>
                  <a:ea typeface="Seravek Light" charset="0"/>
                  <a:cs typeface="Seravek Light" charset="0"/>
                </a:rPr>
                <a:t>meaning</a:t>
              </a:r>
              <a:r>
                <a:rPr lang="en-US" sz="1600" dirty="0">
                  <a:latin typeface="Seravek Light" charset="0"/>
                  <a:ea typeface="Seravek Light" charset="0"/>
                  <a:cs typeface="Seravek Light" charset="0"/>
                </a:rPr>
                <a:t> is </a:t>
              </a:r>
            </a:p>
            <a:p>
              <a:r>
                <a:rPr lang="en-US" sz="1600" dirty="0">
                  <a:latin typeface="Seravek Light" charset="0"/>
                  <a:ea typeface="Seravek Light" charset="0"/>
                  <a:cs typeface="Seravek Light" charset="0"/>
                </a:rPr>
                <a:t>to </a:t>
              </a:r>
              <a:r>
                <a:rPr lang="en-US" sz="1600" dirty="0">
                  <a:solidFill>
                    <a:schemeClr val="accent2"/>
                  </a:solidFill>
                  <a:latin typeface="Seravek Light" charset="0"/>
                  <a:ea typeface="Seravek Light" charset="0"/>
                  <a:cs typeface="Seravek Light" charset="0"/>
                </a:rPr>
                <a:t>ask how to “make sense of the data.”</a:t>
              </a:r>
            </a:p>
          </p:txBody>
        </p:sp>
        <p:sp>
          <p:nvSpPr>
            <p:cNvPr id="34" name="삼각형 29"/>
            <p:cNvSpPr/>
            <p:nvPr/>
          </p:nvSpPr>
          <p:spPr>
            <a:xfrm rot="10475850">
              <a:off x="1735828" y="2944084"/>
              <a:ext cx="395981" cy="223535"/>
            </a:xfrm>
            <a:prstGeom prst="triangle">
              <a:avLst>
                <a:gd name="adj" fmla="val 2142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 rot="20417212">
            <a:off x="7098450" y="4876792"/>
            <a:ext cx="2162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latin typeface="Seravek" charset="0"/>
                <a:ea typeface="Seravek" charset="0"/>
                <a:cs typeface="Seravek" charset="0"/>
              </a:rPr>
              <a:t>Statistics!!!</a:t>
            </a:r>
            <a:endParaRPr lang="en-US" altLang="ko-KR" sz="32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26318CF-3EC9-B74B-936B-FB3ED522A4B5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88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5969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Statistics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10181747" cy="2702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“Statistics is about asking questions and using data to understand the answers.”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(Tor D. Wager)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“Statistics is the science of collecting, analyzing and interpreting data, or factual information.”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(Martin A. Lindquist)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“Statistics is a way of reasoning, along with a collection of tools and methods, designed to help us understand the world.”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(Textbook)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Statistics is a scientific way of searching for “meaning” out of data.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(Choong-Wan Woo)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AD19A1-9571-754A-99D2-86A4F2703285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19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0633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Hi everyone,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849084"/>
            <a:ext cx="4842095" cy="52754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Look around.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Meet your classmates.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Let’s introduce yourself!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Name?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Which department? Maybe GBME?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What year are you in?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What is your study interest?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What is your career goal?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Also: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Any experience in stats, data analysis, data science?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What do you want to learn from the class?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Let’s collect some data!</a:t>
            </a:r>
          </a:p>
          <a:p>
            <a:pPr marL="1228725" lvl="2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How many hours did you sleep last night?  </a:t>
            </a:r>
          </a:p>
          <a:p>
            <a:pPr marL="1228725" lvl="2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How many do you sleep on average?</a:t>
            </a:r>
          </a:p>
        </p:txBody>
      </p:sp>
    </p:spTree>
    <p:extLst>
      <p:ext uri="{BB962C8B-B14F-4D97-AF65-F5344CB8AC3E}">
        <p14:creationId xmlns:p14="http://schemas.microsoft.com/office/powerpoint/2010/main" val="173479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5969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Statistics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101817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problem is people see only what they want to see! and statistics can serve as a lens to filter data!</a:t>
            </a:r>
            <a:b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</a:b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>
              <a:lnSpc>
                <a:spcPct val="160000"/>
              </a:lnSpc>
            </a:pPr>
            <a:r>
              <a:rPr lang="en-US" altLang="ko-KR" dirty="0">
                <a:latin typeface="Seravek" charset="0"/>
                <a:ea typeface="Seravek" charset="0"/>
                <a:cs typeface="Seravek" charset="0"/>
              </a:rPr>
              <a:t>From Martin’s slides: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Three types of lies: Lies, damn lies and statistics.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Always approach statistics with a critical eye.</a:t>
            </a:r>
          </a:p>
          <a:p>
            <a:pPr>
              <a:lnSpc>
                <a:spcPct val="160000"/>
              </a:lnSpc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From Tor’s slides: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“You can say anything with statistics”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Statistics don’t lie, but people can lie with statistics </a:t>
            </a:r>
          </a:p>
          <a:p>
            <a:pPr>
              <a:lnSpc>
                <a:spcPct val="160000"/>
              </a:lnSpc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85C352-58DC-C84D-864F-05000DA59E42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98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27960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A statistician’s manifesto </a:t>
            </a:r>
          </a:p>
          <a:p>
            <a:r>
              <a:rPr lang="en-US" altLang="ko-KR" sz="2000" dirty="0">
                <a:latin typeface="Seravek" charset="0"/>
                <a:ea typeface="Seravek" charset="0"/>
                <a:cs typeface="Seravek" charset="0"/>
              </a:rPr>
              <a:t>(From T. Hastie, via J. McAuliffe, </a:t>
            </a:r>
            <a:r>
              <a:rPr lang="en-US" altLang="ko-KR" sz="2000" dirty="0">
                <a:solidFill>
                  <a:srgbClr val="0070C0"/>
                </a:solidFill>
                <a:latin typeface="Seravek" charset="0"/>
                <a:ea typeface="Seravek" charset="0"/>
                <a:cs typeface="Seravek" charset="0"/>
              </a:rPr>
              <a:t>via Jordan Boyd-Graber</a:t>
            </a:r>
            <a:r>
              <a:rPr lang="en-US" altLang="ko-KR" sz="2000" dirty="0">
                <a:latin typeface="Seravek" charset="0"/>
                <a:ea typeface="Seravek" charset="0"/>
                <a:cs typeface="Seravek" charset="0"/>
              </a:rPr>
              <a:t>)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1145641" y="1523351"/>
            <a:ext cx="994845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2000" dirty="0">
                <a:latin typeface="Seravek" charset="0"/>
                <a:ea typeface="Seravek" charset="0"/>
                <a:cs typeface="Seravek" charset="0"/>
              </a:rPr>
              <a:t>Understand the ideas behind the statistical methods, so you know how to use them, when to use them, when not to use them.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2000" dirty="0">
              <a:latin typeface="Seravek" charset="0"/>
              <a:ea typeface="Seravek" charset="0"/>
              <a:cs typeface="Seravek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2000" dirty="0">
                <a:latin typeface="Seravek" charset="0"/>
                <a:ea typeface="Seravek" charset="0"/>
                <a:cs typeface="Seravek" charset="0"/>
              </a:rPr>
              <a:t>Complicated methods build on simple methods. Understand simple methods first.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2000" dirty="0">
              <a:latin typeface="Seravek" charset="0"/>
              <a:ea typeface="Seravek" charset="0"/>
              <a:cs typeface="Seravek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2000" dirty="0">
                <a:latin typeface="Seravek" charset="0"/>
                <a:ea typeface="Seravek" charset="0"/>
                <a:cs typeface="Seravek" charset="0"/>
              </a:rPr>
              <a:t>The results of a method are of little use without an assessment of how well or poorly it is doing.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483D39-EB3F-0B48-8CD3-7214707FEE00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52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3031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To-do before the next class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9041514" cy="1286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Sign up for GitHub and Piazza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Download the textbook PDF! and read the first two chapters.</a:t>
            </a:r>
          </a:p>
          <a:p>
            <a:pPr lvl="2">
              <a:lnSpc>
                <a:spcPct val="160000"/>
              </a:lnSpc>
            </a:pPr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https://acwang.files.wordpress.com/2015/08/stats-data-and-models-3rd-edition-richard-d-de-veaux.pdf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D8D949-DECF-5C4E-9613-3DCFA6B471A7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49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6845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Course overview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8641533" cy="2704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GBME’s Probability and Statistics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Class code: GBE 3037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Intro Stats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Textbook: "Stats: Data and Models" by De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Veaux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Velleman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and Bock, Fourth Edition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Third edition also works!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4847" y="3331028"/>
            <a:ext cx="2146680" cy="274368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7603" y="3327596"/>
            <a:ext cx="2177593" cy="274711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D48223B-4DDA-AF4C-97DF-A48C540B66EA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22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6845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Course overview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9041514" cy="4821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GBME’s Probability and Statistics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Class code: GBE 3037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Intro Stats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Textbook: "Stats: Data and Models" by De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Veaux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Velleman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and Bock, Fourth Edition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Third edition also works!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You can get free PDF of the third edition:</a:t>
            </a:r>
          </a:p>
          <a:p>
            <a:pPr lvl="2">
              <a:lnSpc>
                <a:spcPct val="160000"/>
              </a:lnSpc>
            </a:pPr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https://acwang.files.wordpress.com/2015/08/stats-data-and-models-3rd-edition-richard-d-de-veaux.pdf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Two useful web-based platforms for the class:</a:t>
            </a:r>
          </a:p>
          <a:p>
            <a:pPr marL="800100" lvl="1" indent="-342900">
              <a:lnSpc>
                <a:spcPct val="160000"/>
              </a:lnSpc>
              <a:buFont typeface="+mj-lt"/>
              <a:buAutoNum type="arabicPeriod"/>
            </a:pPr>
            <a:r>
              <a:rPr lang="en-US" altLang="ko-KR" dirty="0">
                <a:latin typeface="Seravek Medium" charset="0"/>
                <a:ea typeface="Seravek Medium" charset="0"/>
                <a:cs typeface="Seravek Medium" charset="0"/>
              </a:rPr>
              <a:t>GitHub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for posting class-related materials, assignments, data, codes,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etc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800100" lvl="1" indent="-342900">
              <a:lnSpc>
                <a:spcPct val="160000"/>
              </a:lnSpc>
              <a:buFont typeface="+mj-lt"/>
              <a:buAutoNum type="arabicPeriod"/>
            </a:pPr>
            <a:r>
              <a:rPr lang="en-US" altLang="ko-KR" dirty="0">
                <a:latin typeface="Seravek Medium" charset="0"/>
                <a:ea typeface="Seravek Medium" charset="0"/>
                <a:cs typeface="Seravek Medium" charset="0"/>
              </a:rPr>
              <a:t>Piazza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for class-related discussion and questions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8596" y="5373033"/>
            <a:ext cx="2445604" cy="81316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7043" y="5929011"/>
            <a:ext cx="1823971" cy="48109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406CD9-DB69-B74A-908E-B3A0B1CAC1B0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78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981627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Most popular software development platform: version control, easy-sharing scripts and data, etc.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26" y="1728875"/>
            <a:ext cx="5425938" cy="35895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rcRect l="483" t="194" r="2704" b="21362"/>
          <a:stretch/>
        </p:blipFill>
        <p:spPr>
          <a:xfrm>
            <a:off x="6167535" y="1728875"/>
            <a:ext cx="5542385" cy="37575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492" y="335061"/>
            <a:ext cx="1843574" cy="61298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6452E55-8B70-1844-BBD6-DBA3AA51CCA4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25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9898031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Most popular software development platform: version control, easy-sharing scripts and data, etc.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Everyone uses GitHub for the development, including Google, Facebook, etc. 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492" y="335061"/>
            <a:ext cx="1843574" cy="6129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756" y="2141016"/>
            <a:ext cx="5000503" cy="397756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0531" y="2141016"/>
            <a:ext cx="4598250" cy="404518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B6C8EB-A0C7-414B-885E-C9EF14E7859D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32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10412915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Most popular software development platform: version control, easy-sharing scripts and data, etc.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Everyone uses GitHub for the development, including Google, Facebook, etc.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More and more people are creating and sharing a GitHub repository for their research and publications: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492" y="335061"/>
            <a:ext cx="1843574" cy="61298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090D5B-958B-2F4C-A2F3-CF536ED08118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14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10412915" cy="1865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Most popular software development platform: version control, easy-sharing scripts and data, etc.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Everyone uses GitHub for the development, including Google, Facebook, etc.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More and more people are creating and sharing a GitHub repository for their research and publications: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E.g., Woo &amp; Wager, 2016, PAIN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492" y="335061"/>
            <a:ext cx="1843574" cy="6129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9005" y="443693"/>
            <a:ext cx="4743629" cy="575334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3633" y="2895167"/>
            <a:ext cx="5240815" cy="114826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779674" y="5822305"/>
            <a:ext cx="4743629" cy="3654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5F46A55-236D-7244-9B70-A8B42AF9158D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74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6491" y="222608"/>
            <a:ext cx="597157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Our class website: </a:t>
            </a:r>
            <a:r>
              <a:rPr lang="ko-KR" altLang="en-US" sz="1600" dirty="0">
                <a:hlinkClick r:id="rId6"/>
              </a:rPr>
              <a:t>https://github.com/wanirepo/Stats_201</a:t>
            </a:r>
            <a:r>
              <a:rPr lang="en-US" altLang="ko-KR" sz="1600" dirty="0">
                <a:hlinkClick r:id="rId6"/>
              </a:rPr>
              <a:t>8</a:t>
            </a:r>
            <a:r>
              <a:rPr lang="ko-KR" altLang="en-US" sz="1600" dirty="0">
                <a:hlinkClick r:id="rId6"/>
              </a:rPr>
              <a:t>Fall</a:t>
            </a:r>
            <a:endParaRPr lang="en-US" altLang="ko-KR" sz="1600" dirty="0"/>
          </a:p>
          <a:p>
            <a:endParaRPr lang="en-US" altLang="ko-KR" sz="1600" dirty="0"/>
          </a:p>
          <a:p>
            <a:pPr marL="285750" indent="-285750">
              <a:buFont typeface="Arial" charset="0"/>
              <a:buChar char="•"/>
            </a:pPr>
            <a:r>
              <a:rPr lang="en-US" altLang="ko-KR" sz="1600" dirty="0" err="1"/>
              <a:t>README.md</a:t>
            </a:r>
            <a:r>
              <a:rPr lang="en-US" altLang="ko-KR" sz="1600" dirty="0"/>
              <a:t> is the syllabus.</a:t>
            </a:r>
          </a:p>
          <a:p>
            <a:pPr marL="285750" indent="-285750">
              <a:buFont typeface="Arial" charset="0"/>
              <a:buChar char="•"/>
            </a:pPr>
            <a:endParaRPr lang="en-US" altLang="ko-KR" sz="1600" dirty="0"/>
          </a:p>
          <a:p>
            <a:pPr marL="285750" indent="-285750">
              <a:buFont typeface="Arial" charset="0"/>
              <a:buChar char="•"/>
            </a:pPr>
            <a:r>
              <a:rPr lang="en-US" altLang="ko-KR" sz="1600" dirty="0"/>
              <a:t>Let’s visit the website, and read the syllabus.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7F6893-EDC3-724A-BE3A-D12C9604556C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9498928-280B-D842-BD9E-CCA359352B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1083" y="794082"/>
            <a:ext cx="5332841" cy="618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7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1459</Words>
  <Application>Microsoft Macintosh PowerPoint</Application>
  <PresentationFormat>와이드스크린</PresentationFormat>
  <Paragraphs>173</Paragraphs>
  <Slides>22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맑은 고딕</vt:lpstr>
      <vt:lpstr>Arial</vt:lpstr>
      <vt:lpstr>PT Sans Narrow</vt:lpstr>
      <vt:lpstr>Seravek</vt:lpstr>
      <vt:lpstr>Seravek Light</vt:lpstr>
      <vt:lpstr>Seravek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Choong-wan Woo</cp:lastModifiedBy>
  <cp:revision>97</cp:revision>
  <cp:lastPrinted>2017-08-27T17:09:34Z</cp:lastPrinted>
  <dcterms:created xsi:type="dcterms:W3CDTF">2017-08-24T21:55:02Z</dcterms:created>
  <dcterms:modified xsi:type="dcterms:W3CDTF">2018-09-03T02:41:45Z</dcterms:modified>
</cp:coreProperties>
</file>